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01" r:id="rId2"/>
    <p:sldId id="305" r:id="rId3"/>
    <p:sldId id="304" r:id="rId4"/>
    <p:sldId id="302" r:id="rId5"/>
    <p:sldId id="283" r:id="rId6"/>
    <p:sldId id="285" r:id="rId7"/>
    <p:sldId id="265" r:id="rId8"/>
    <p:sldId id="268" r:id="rId9"/>
    <p:sldId id="309" r:id="rId10"/>
    <p:sldId id="310" r:id="rId11"/>
    <p:sldId id="270" r:id="rId12"/>
    <p:sldId id="298" r:id="rId13"/>
    <p:sldId id="272" r:id="rId14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Livvic Bold" panose="020B0604020202020204" charset="0"/>
      <p:regular r:id="rId19"/>
    </p:embeddedFont>
    <p:embeddedFont>
      <p:font typeface="Livvic Bold Bold" panose="020B0604020202020204" charset="0"/>
      <p:regular r:id="rId20"/>
    </p:embeddedFont>
    <p:embeddedFont>
      <p:font typeface="Stadio Now Text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74" autoAdjust="0"/>
    <p:restoredTop sz="94622" autoAdjust="0"/>
  </p:normalViewPr>
  <p:slideViewPr>
    <p:cSldViewPr>
      <p:cViewPr varScale="1">
        <p:scale>
          <a:sx n="45" d="100"/>
          <a:sy n="45" d="100"/>
        </p:scale>
        <p:origin x="692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6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ổng hợp 101+ hình ảnh con cá đẹp nhất, dễ thương nhất 2021 - Z photos">
            <a:extLst>
              <a:ext uri="{FF2B5EF4-FFF2-40B4-BE49-F238E27FC236}">
                <a16:creationId xmlns:a16="http://schemas.microsoft.com/office/drawing/2014/main" id="{FC7993AB-9026-4601-9EB2-3F42483DC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889FBDF-5C49-46AF-808F-FA175FC749E3}"/>
              </a:ext>
            </a:extLst>
          </p:cNvPr>
          <p:cNvSpPr txBox="1"/>
          <p:nvPr/>
        </p:nvSpPr>
        <p:spPr>
          <a:xfrm>
            <a:off x="4800600" y="1115080"/>
            <a:ext cx="906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+mj-lt"/>
              </a:rPr>
              <a:t>PHÒNG GIÁO DỤC VÀ ĐÀO TẠO QUẬN LONG BIÊN</a:t>
            </a:r>
            <a:endParaRPr lang="en-GB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9326B1E1-3A40-45F0-A331-05EFC0FE0BF7}"/>
              </a:ext>
            </a:extLst>
          </p:cNvPr>
          <p:cNvSpPr/>
          <p:nvPr/>
        </p:nvSpPr>
        <p:spPr>
          <a:xfrm>
            <a:off x="4944774" y="4143970"/>
            <a:ext cx="83984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2: THIÊN NHIÊN</a:t>
            </a:r>
            <a:endParaRPr lang="vi-VN" sz="54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442A18F-7424-4665-9A2F-3ADE30430454}"/>
              </a:ext>
            </a:extLst>
          </p:cNvPr>
          <p:cNvSpPr txBox="1"/>
          <p:nvPr/>
        </p:nvSpPr>
        <p:spPr>
          <a:xfrm>
            <a:off x="3238500" y="5676900"/>
            <a:ext cx="11811000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BÀI 3: NHỮNG CHÚ CÁ ĐÁNG YÊU</a:t>
            </a:r>
          </a:p>
          <a:p>
            <a:pPr algn="ctr"/>
            <a:r>
              <a:rPr lang="vi-VN" sz="40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1: TẠO HÌNH CÁ BẰNG CÁCH XÉ DÁN </a:t>
            </a:r>
            <a:endParaRPr lang="en-GB" sz="4000" dirty="0">
              <a:solidFill>
                <a:srgbClr val="002060"/>
              </a:solidFill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FB16245D-9431-4713-8F30-13A750577269}"/>
              </a:ext>
            </a:extLst>
          </p:cNvPr>
          <p:cNvSpPr txBox="1"/>
          <p:nvPr/>
        </p:nvSpPr>
        <p:spPr>
          <a:xfrm>
            <a:off x="5166149" y="239268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7051" dirty="0">
                <a:solidFill>
                  <a:srgbClr val="FF0000"/>
                </a:solidFill>
                <a:latin typeface="Livvic Bold Bold"/>
              </a:rPr>
              <a:t>MĨ THUẬT 1</a:t>
            </a:r>
            <a:endParaRPr lang="en-US" sz="7051" dirty="0">
              <a:solidFill>
                <a:srgbClr val="FF0000"/>
              </a:solidFill>
              <a:latin typeface="Livvic Bold Bold"/>
            </a:endParaRPr>
          </a:p>
        </p:txBody>
      </p:sp>
    </p:spTree>
    <p:extLst>
      <p:ext uri="{BB962C8B-B14F-4D97-AF65-F5344CB8AC3E}">
        <p14:creationId xmlns:p14="http://schemas.microsoft.com/office/powerpoint/2010/main" val="391200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ình nền PowerPoint đẹp về Y tế và Động vật - Hedieuhanh.Com">
            <a:extLst>
              <a:ext uri="{FF2B5EF4-FFF2-40B4-BE49-F238E27FC236}">
                <a16:creationId xmlns:a16="http://schemas.microsoft.com/office/drawing/2014/main" id="{AA2195C4-E112-4C99-9EF7-F27A15D30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434" y="0"/>
            <a:ext cx="18448867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oạt động tạo hình: Xé dán đàn cá bơi của các bé lớp A1">
            <a:extLst>
              <a:ext uri="{FF2B5EF4-FFF2-40B4-BE49-F238E27FC236}">
                <a16:creationId xmlns:a16="http://schemas.microsoft.com/office/drawing/2014/main" id="{1E1B9F25-54EE-47B6-95E8-01BE016B3D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5" t="19753" r="28027" b="49456"/>
          <a:stretch/>
        </p:blipFill>
        <p:spPr bwMode="auto">
          <a:xfrm>
            <a:off x="2590801" y="1676400"/>
            <a:ext cx="4495800" cy="319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oạt động tạo hình: Xé dán đàn cá bơi của các bé lớp A1">
            <a:extLst>
              <a:ext uri="{FF2B5EF4-FFF2-40B4-BE49-F238E27FC236}">
                <a16:creationId xmlns:a16="http://schemas.microsoft.com/office/drawing/2014/main" id="{5855F0C6-10CB-4571-8F4E-C7DDD23198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15257" r="46518" b="50705"/>
          <a:stretch/>
        </p:blipFill>
        <p:spPr bwMode="auto">
          <a:xfrm>
            <a:off x="11201400" y="1676400"/>
            <a:ext cx="4734910" cy="336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Giáo án Thi GVDG">
            <a:extLst>
              <a:ext uri="{FF2B5EF4-FFF2-40B4-BE49-F238E27FC236}">
                <a16:creationId xmlns:a16="http://schemas.microsoft.com/office/drawing/2014/main" id="{FEA8BA50-6422-478F-80FF-B0477A93E8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1" t="33645" r="43410"/>
          <a:stretch/>
        </p:blipFill>
        <p:spPr bwMode="auto">
          <a:xfrm>
            <a:off x="7103534" y="5348816"/>
            <a:ext cx="4097866" cy="399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31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275888">
            <a:off x="1808319" y="924425"/>
            <a:ext cx="7245020" cy="8500307"/>
            <a:chOff x="0" y="0"/>
            <a:chExt cx="2374900" cy="2786380"/>
          </a:xfrm>
        </p:grpSpPr>
        <p:sp>
          <p:nvSpPr>
            <p:cNvPr id="3" name="Freeform 3"/>
            <p:cNvSpPr/>
            <p:nvPr/>
          </p:nvSpPr>
          <p:spPr>
            <a:xfrm>
              <a:off x="143510" y="246380"/>
              <a:ext cx="2040890" cy="2020570"/>
            </a:xfrm>
            <a:custGeom>
              <a:avLst/>
              <a:gdLst/>
              <a:ahLst/>
              <a:cxnLst/>
              <a:rect l="l" t="t" r="r" b="b"/>
              <a:pathLst>
                <a:path w="2040890" h="2020570">
                  <a:moveTo>
                    <a:pt x="2040890" y="2020570"/>
                  </a:moveTo>
                  <a:lnTo>
                    <a:pt x="0" y="2020570"/>
                  </a:lnTo>
                  <a:lnTo>
                    <a:pt x="0" y="0"/>
                  </a:lnTo>
                  <a:lnTo>
                    <a:pt x="2040890" y="0"/>
                  </a:lnTo>
                  <a:lnTo>
                    <a:pt x="2040890" y="2020570"/>
                  </a:lnTo>
                  <a:close/>
                </a:path>
              </a:pathLst>
            </a:custGeom>
            <a:blipFill>
              <a:blip r:embed="rId2"/>
              <a:stretch>
                <a:fillRect l="-39605" r="-3960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374900" cy="2786380"/>
            </a:xfrm>
            <a:custGeom>
              <a:avLst/>
              <a:gdLst/>
              <a:ahLst/>
              <a:cxnLst/>
              <a:rect l="l" t="t" r="r" b="b"/>
              <a:pathLst>
                <a:path w="2374900" h="2786380">
                  <a:moveTo>
                    <a:pt x="2374900" y="2786380"/>
                  </a:moveTo>
                  <a:lnTo>
                    <a:pt x="0" y="2786380"/>
                  </a:lnTo>
                  <a:lnTo>
                    <a:pt x="0" y="0"/>
                  </a:lnTo>
                  <a:lnTo>
                    <a:pt x="2374900" y="0"/>
                  </a:lnTo>
                  <a:lnTo>
                    <a:pt x="2374900" y="2786380"/>
                  </a:lnTo>
                  <a:close/>
                </a:path>
              </a:pathLst>
            </a:custGeom>
            <a:blipFill>
              <a:blip r:embed="rId3"/>
              <a:stretch>
                <a:fillRect l="-83" r="-83"/>
              </a:stretch>
            </a:blip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67278">
            <a:off x="-1309604" y="6107957"/>
            <a:ext cx="5993546" cy="54541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397610" y="7028423"/>
            <a:ext cx="5285635" cy="44597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655131">
            <a:off x="6720758" y="-996393"/>
            <a:ext cx="6407669" cy="468560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144000" y="2038159"/>
            <a:ext cx="8810462" cy="971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52"/>
              </a:lnSpc>
            </a:pPr>
            <a:r>
              <a:rPr lang="en-US" sz="6000" dirty="0">
                <a:solidFill>
                  <a:srgbClr val="FF0000"/>
                </a:solidFill>
                <a:latin typeface="Livvic Bold Bold"/>
              </a:rPr>
              <a:t>4.Phân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tích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đánh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giá</a:t>
            </a:r>
            <a:endParaRPr lang="en-US" sz="60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DEC9A487-B4A0-474F-9DB1-4F6FC46BCEF2}"/>
              </a:ext>
            </a:extLst>
          </p:cNvPr>
          <p:cNvSpPr txBox="1"/>
          <p:nvPr/>
        </p:nvSpPr>
        <p:spPr>
          <a:xfrm>
            <a:off x="9220200" y="3750580"/>
            <a:ext cx="9296400" cy="14691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000" dirty="0">
                <a:solidFill>
                  <a:srgbClr val="002060"/>
                </a:solidFill>
                <a:latin typeface="Livvic Bold"/>
              </a:rPr>
              <a:t>Em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hãy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giới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thiệu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chia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sẻ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sản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phẩm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của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mình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tới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người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thân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nhé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!</a:t>
            </a:r>
            <a:endParaRPr lang="en-US" sz="4000" dirty="0">
              <a:solidFill>
                <a:srgbClr val="002060"/>
              </a:solidFill>
              <a:latin typeface="Livvic Bold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44708">
            <a:off x="12237042" y="706166"/>
            <a:ext cx="5244814" cy="34287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82637">
            <a:off x="1038912" y="298997"/>
            <a:ext cx="3134617" cy="424313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985443" y="647700"/>
            <a:ext cx="10187757" cy="1539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880"/>
              </a:lnSpc>
            </a:pPr>
            <a:r>
              <a:rPr lang="vi-VN" sz="6600" dirty="0">
                <a:solidFill>
                  <a:srgbClr val="FF0000"/>
                </a:solidFill>
                <a:latin typeface="Livvic Bold Bold"/>
              </a:rPr>
              <a:t>5. </a:t>
            </a:r>
            <a:r>
              <a:rPr lang="vi-VN" sz="6600" dirty="0" err="1">
                <a:solidFill>
                  <a:srgbClr val="FF0000"/>
                </a:solidFill>
                <a:latin typeface="Livvic Bold Bold"/>
              </a:rPr>
              <a:t>Vận</a:t>
            </a:r>
            <a:r>
              <a:rPr lang="vi-VN" sz="66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6600" dirty="0" err="1">
                <a:solidFill>
                  <a:srgbClr val="FF0000"/>
                </a:solidFill>
                <a:latin typeface="Livvic Bold Bold"/>
              </a:rPr>
              <a:t>dụng</a:t>
            </a:r>
            <a:r>
              <a:rPr lang="vi-VN" sz="6600" dirty="0">
                <a:solidFill>
                  <a:srgbClr val="FF0000"/>
                </a:solidFill>
                <a:latin typeface="Livvic Bold Bold"/>
              </a:rPr>
              <a:t> – </a:t>
            </a:r>
            <a:r>
              <a:rPr lang="vi-VN" sz="6600" dirty="0" err="1">
                <a:solidFill>
                  <a:srgbClr val="FF0000"/>
                </a:solidFill>
                <a:latin typeface="Livvic Bold Bold"/>
              </a:rPr>
              <a:t>phát</a:t>
            </a:r>
            <a:r>
              <a:rPr lang="vi-VN" sz="66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6600" dirty="0" err="1">
                <a:solidFill>
                  <a:srgbClr val="FF0000"/>
                </a:solidFill>
                <a:latin typeface="Livvic Bold Bold"/>
              </a:rPr>
              <a:t>triển</a:t>
            </a:r>
            <a:endParaRPr lang="en-US" sz="6600" dirty="0">
              <a:solidFill>
                <a:srgbClr val="FF0000"/>
              </a:solidFill>
              <a:latin typeface="Livvic Bold Bold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6FF6798B-0897-4962-9A88-A150FC6EC3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02" t="9624" r="8621" b="20083"/>
          <a:stretch/>
        </p:blipFill>
        <p:spPr>
          <a:xfrm rot="10800000">
            <a:off x="4611923" y="2476500"/>
            <a:ext cx="8648700" cy="5631712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9B1FC9CD-0517-429E-9BC7-27A110A8B4BB}"/>
              </a:ext>
            </a:extLst>
          </p:cNvPr>
          <p:cNvSpPr txBox="1"/>
          <p:nvPr/>
        </p:nvSpPr>
        <p:spPr>
          <a:xfrm>
            <a:off x="2895600" y="8444779"/>
            <a:ext cx="12496800" cy="149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Kết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hợp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sản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phẩm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xé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dán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những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chú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cá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để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tạo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thành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một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bức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tranh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về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đàn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cá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.  </a:t>
            </a:r>
            <a:endParaRPr lang="en-US" sz="4984" dirty="0">
              <a:solidFill>
                <a:srgbClr val="002060"/>
              </a:solidFill>
              <a:latin typeface="Livvic Bold"/>
            </a:endParaRPr>
          </a:p>
        </p:txBody>
      </p:sp>
    </p:spTree>
    <p:extLst>
      <p:ext uri="{BB962C8B-B14F-4D97-AF65-F5344CB8AC3E}">
        <p14:creationId xmlns:p14="http://schemas.microsoft.com/office/powerpoint/2010/main" val="16459537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44708">
            <a:off x="12237042" y="706166"/>
            <a:ext cx="5244814" cy="34287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764984" y="5895573"/>
            <a:ext cx="6060772" cy="46516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782637">
            <a:off x="1038912" y="298997"/>
            <a:ext cx="3134617" cy="42431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425601" y="4260816"/>
            <a:ext cx="6574012" cy="628639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4263820" y="2737955"/>
            <a:ext cx="10290380" cy="3226598"/>
            <a:chOff x="0" y="0"/>
            <a:chExt cx="13720508" cy="4302130"/>
          </a:xfrm>
        </p:grpSpPr>
        <p:sp>
          <p:nvSpPr>
            <p:cNvPr id="7" name="TextBox 7"/>
            <p:cNvSpPr txBox="1"/>
            <p:nvPr/>
          </p:nvSpPr>
          <p:spPr>
            <a:xfrm>
              <a:off x="0" y="2421273"/>
              <a:ext cx="13720508" cy="18808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995938" lvl="1" indent="-497969">
                <a:lnSpc>
                  <a:spcPts val="5535"/>
                </a:lnSpc>
                <a:buFont typeface="Arial"/>
                <a:buChar char="•"/>
              </a:pPr>
              <a:r>
                <a:rPr lang="en-US" sz="4612" b="1" dirty="0" err="1">
                  <a:solidFill>
                    <a:srgbClr val="002060"/>
                  </a:solidFill>
                  <a:latin typeface="Stadio Now Text"/>
                </a:rPr>
                <a:t>Hoàn</a:t>
              </a:r>
              <a:r>
                <a:rPr lang="en-US" sz="4612" b="1" dirty="0">
                  <a:solidFill>
                    <a:srgbClr val="002060"/>
                  </a:solidFill>
                  <a:latin typeface="Stadio Now Text"/>
                </a:rPr>
                <a:t> </a:t>
              </a:r>
              <a:r>
                <a:rPr lang="en-US" sz="4612" b="1" dirty="0" err="1">
                  <a:solidFill>
                    <a:srgbClr val="002060"/>
                  </a:solidFill>
                  <a:latin typeface="Stadio Now Text"/>
                </a:rPr>
                <a:t>thiện</a:t>
              </a:r>
              <a:r>
                <a:rPr lang="en-US" sz="4612" b="1" dirty="0">
                  <a:solidFill>
                    <a:srgbClr val="002060"/>
                  </a:solidFill>
                  <a:latin typeface="Stadio Now Text"/>
                </a:rPr>
                <a:t> </a:t>
              </a:r>
              <a:r>
                <a:rPr lang="vi-VN" sz="4612" b="1" dirty="0" err="1">
                  <a:solidFill>
                    <a:srgbClr val="002060"/>
                  </a:solidFill>
                  <a:latin typeface="Stadio Now Text"/>
                </a:rPr>
                <a:t>sản</a:t>
              </a:r>
              <a:r>
                <a:rPr lang="en-US" sz="4612" b="1" dirty="0">
                  <a:solidFill>
                    <a:srgbClr val="002060"/>
                  </a:solidFill>
                  <a:latin typeface="Stadio Now Text"/>
                </a:rPr>
                <a:t> </a:t>
              </a:r>
              <a:r>
                <a:rPr lang="en-US" sz="4612" b="1" dirty="0" err="1">
                  <a:solidFill>
                    <a:srgbClr val="002060"/>
                  </a:solidFill>
                  <a:latin typeface="Stadio Now Text"/>
                </a:rPr>
                <a:t>phẩm</a:t>
              </a:r>
              <a:endParaRPr lang="en-US" sz="4612" b="1" dirty="0">
                <a:solidFill>
                  <a:srgbClr val="002060"/>
                </a:solidFill>
                <a:latin typeface="Stadio Now Text"/>
              </a:endParaRPr>
            </a:p>
            <a:p>
              <a:pPr marL="995938" lvl="1" indent="-497969">
                <a:lnSpc>
                  <a:spcPts val="5535"/>
                </a:lnSpc>
                <a:buFont typeface="Arial"/>
                <a:buChar char="•"/>
              </a:pPr>
              <a:r>
                <a:rPr lang="en-US" sz="4612" b="1" dirty="0" err="1">
                  <a:solidFill>
                    <a:srgbClr val="002060"/>
                  </a:solidFill>
                  <a:latin typeface="Stadio Now Text"/>
                </a:rPr>
                <a:t>Chụp</a:t>
              </a:r>
              <a:r>
                <a:rPr lang="en-US" sz="4612" b="1" dirty="0">
                  <a:solidFill>
                    <a:srgbClr val="002060"/>
                  </a:solidFill>
                  <a:latin typeface="Stadio Now Text"/>
                </a:rPr>
                <a:t> </a:t>
              </a:r>
              <a:r>
                <a:rPr lang="en-US" sz="4612" b="1" dirty="0" err="1">
                  <a:solidFill>
                    <a:srgbClr val="002060"/>
                  </a:solidFill>
                  <a:latin typeface="Stadio Now Text"/>
                </a:rPr>
                <a:t>ảnh</a:t>
              </a:r>
              <a:r>
                <a:rPr lang="en-US" sz="4612" b="1" dirty="0">
                  <a:solidFill>
                    <a:srgbClr val="002060"/>
                  </a:solidFill>
                  <a:latin typeface="Stadio Now Text"/>
                </a:rPr>
                <a:t> </a:t>
              </a:r>
              <a:r>
                <a:rPr lang="en-US" sz="4612" b="1" dirty="0" err="1">
                  <a:solidFill>
                    <a:srgbClr val="002060"/>
                  </a:solidFill>
                  <a:latin typeface="Stadio Now Text"/>
                </a:rPr>
                <a:t>và</a:t>
              </a:r>
              <a:r>
                <a:rPr lang="en-US" sz="4612" b="1" dirty="0">
                  <a:solidFill>
                    <a:srgbClr val="002060"/>
                  </a:solidFill>
                  <a:latin typeface="Stadio Now Text"/>
                </a:rPr>
                <a:t> </a:t>
              </a:r>
              <a:r>
                <a:rPr lang="en-US" sz="4612" b="1" dirty="0" err="1">
                  <a:solidFill>
                    <a:srgbClr val="002060"/>
                  </a:solidFill>
                  <a:latin typeface="Stadio Now Text"/>
                </a:rPr>
                <a:t>gửi</a:t>
              </a:r>
              <a:r>
                <a:rPr lang="en-US" sz="4612" b="1" dirty="0">
                  <a:solidFill>
                    <a:srgbClr val="002060"/>
                  </a:solidFill>
                  <a:latin typeface="Stadio Now Text"/>
                </a:rPr>
                <a:t> </a:t>
              </a:r>
              <a:r>
                <a:rPr lang="en-US" sz="4612" b="1" dirty="0" err="1">
                  <a:solidFill>
                    <a:srgbClr val="002060"/>
                  </a:solidFill>
                  <a:latin typeface="Stadio Now Text"/>
                </a:rPr>
                <a:t>bài</a:t>
              </a:r>
              <a:r>
                <a:rPr lang="en-US" sz="4612" b="1" dirty="0">
                  <a:solidFill>
                    <a:srgbClr val="002060"/>
                  </a:solidFill>
                  <a:latin typeface="Stadio Now Text"/>
                </a:rPr>
                <a:t> </a:t>
              </a:r>
              <a:r>
                <a:rPr lang="en-US" sz="4612" b="1" dirty="0" err="1">
                  <a:solidFill>
                    <a:srgbClr val="002060"/>
                  </a:solidFill>
                  <a:latin typeface="Stadio Now Text"/>
                </a:rPr>
                <a:t>cho</a:t>
              </a:r>
              <a:r>
                <a:rPr lang="en-US" sz="4612" b="1" dirty="0">
                  <a:solidFill>
                    <a:srgbClr val="002060"/>
                  </a:solidFill>
                  <a:latin typeface="Stadio Now Text"/>
                </a:rPr>
                <a:t> </a:t>
              </a:r>
              <a:r>
                <a:rPr lang="en-US" sz="4612" b="1" dirty="0" err="1">
                  <a:solidFill>
                    <a:srgbClr val="002060"/>
                  </a:solidFill>
                  <a:latin typeface="Stadio Now Text"/>
                </a:rPr>
                <a:t>cô</a:t>
              </a:r>
              <a:r>
                <a:rPr lang="en-US" sz="4612" b="1" dirty="0">
                  <a:solidFill>
                    <a:srgbClr val="002060"/>
                  </a:solidFill>
                  <a:latin typeface="Stadio Now Text"/>
                </a:rPr>
                <a:t> </a:t>
              </a:r>
              <a:r>
                <a:rPr lang="en-US" sz="4612" b="1" dirty="0" err="1">
                  <a:solidFill>
                    <a:srgbClr val="002060"/>
                  </a:solidFill>
                  <a:latin typeface="Stadio Now Text"/>
                </a:rPr>
                <a:t>giáo</a:t>
              </a:r>
              <a:r>
                <a:rPr lang="en-US" sz="4612" b="1" dirty="0">
                  <a:solidFill>
                    <a:srgbClr val="002060"/>
                  </a:solidFill>
                  <a:latin typeface="Stadio Now Text"/>
                </a:rPr>
                <a:t>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72163" y="0"/>
              <a:ext cx="12101621" cy="2255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880"/>
                </a:lnSpc>
              </a:pPr>
              <a:r>
                <a:rPr lang="en-US" sz="11567" dirty="0" err="1">
                  <a:solidFill>
                    <a:srgbClr val="FF0000"/>
                  </a:solidFill>
                  <a:latin typeface="Livvic Bold Bold"/>
                </a:rPr>
                <a:t>Dặn</a:t>
              </a:r>
              <a:r>
                <a:rPr lang="en-US" sz="11567" dirty="0">
                  <a:solidFill>
                    <a:srgbClr val="FF0000"/>
                  </a:solidFill>
                  <a:latin typeface="Livvic Bold Bold"/>
                </a:rPr>
                <a:t> </a:t>
              </a:r>
              <a:r>
                <a:rPr lang="en-US" sz="11567" dirty="0" err="1">
                  <a:solidFill>
                    <a:srgbClr val="FF0000"/>
                  </a:solidFill>
                  <a:latin typeface="Livvic Bold Bold"/>
                </a:rPr>
                <a:t>dò</a:t>
              </a:r>
              <a:endParaRPr lang="en-US" sz="11567" dirty="0">
                <a:solidFill>
                  <a:srgbClr val="FF0000"/>
                </a:solidFill>
                <a:latin typeface="Livvic Bold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ình nền PowerPoint đẹp về Y tế và Động vật - Hedieuhanh.Com">
            <a:extLst>
              <a:ext uri="{FF2B5EF4-FFF2-40B4-BE49-F238E27FC236}">
                <a16:creationId xmlns:a16="http://schemas.microsoft.com/office/drawing/2014/main" id="{AA2195C4-E112-4C99-9EF7-F27A15D30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434" y="0"/>
            <a:ext cx="18448867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FFC43FD0-98C8-4A27-BA97-159EC5BF682B}"/>
              </a:ext>
            </a:extLst>
          </p:cNvPr>
          <p:cNvSpPr txBox="1"/>
          <p:nvPr/>
        </p:nvSpPr>
        <p:spPr>
          <a:xfrm>
            <a:off x="4809360" y="124968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en-US" sz="7051" dirty="0" err="1">
                <a:solidFill>
                  <a:srgbClr val="FF0000"/>
                </a:solidFill>
                <a:latin typeface="Livvic Bold Bold"/>
              </a:rPr>
              <a:t>Chuẩn</a:t>
            </a:r>
            <a:r>
              <a:rPr lang="en-US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FF0000"/>
                </a:solidFill>
                <a:latin typeface="Livvic Bold Bold"/>
              </a:rPr>
              <a:t>bị</a:t>
            </a:r>
            <a:r>
              <a:rPr lang="en-US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FF0000"/>
                </a:solidFill>
                <a:latin typeface="Livvic Bold Bold"/>
              </a:rPr>
              <a:t>đồ</a:t>
            </a:r>
            <a:r>
              <a:rPr lang="en-US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FF0000"/>
                </a:solidFill>
                <a:latin typeface="Livvic Bold Bold"/>
              </a:rPr>
              <a:t>dùng</a:t>
            </a:r>
            <a:endParaRPr lang="en-US" sz="7051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57B0D823-357E-459D-B44F-5DBB9A188D6F}"/>
              </a:ext>
            </a:extLst>
          </p:cNvPr>
          <p:cNvSpPr txBox="1"/>
          <p:nvPr/>
        </p:nvSpPr>
        <p:spPr>
          <a:xfrm>
            <a:off x="3352800" y="3880220"/>
            <a:ext cx="11201400" cy="729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Bút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chì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giấy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A4,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giấy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màu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hồ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dán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…</a:t>
            </a:r>
            <a:endParaRPr lang="en-US" sz="4984" dirty="0">
              <a:solidFill>
                <a:srgbClr val="002060"/>
              </a:solidFill>
              <a:latin typeface="Livvic Bold"/>
            </a:endParaRPr>
          </a:p>
        </p:txBody>
      </p:sp>
    </p:spTree>
    <p:extLst>
      <p:ext uri="{BB962C8B-B14F-4D97-AF65-F5344CB8AC3E}">
        <p14:creationId xmlns:p14="http://schemas.microsoft.com/office/powerpoint/2010/main" val="128651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Hình ảnh Nền Cá Mập, Cá Mập Vector Nền Và Tập Tin Tải về Miễn Phí | Pngtree">
            <a:extLst>
              <a:ext uri="{FF2B5EF4-FFF2-40B4-BE49-F238E27FC236}">
                <a16:creationId xmlns:a16="http://schemas.microsoft.com/office/drawing/2014/main" id="{316C776D-8BF6-4912-95F2-3D73177AB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37944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45AAA653-30E5-43BF-8257-FC7175EB5EAA}"/>
              </a:ext>
            </a:extLst>
          </p:cNvPr>
          <p:cNvSpPr txBox="1"/>
          <p:nvPr/>
        </p:nvSpPr>
        <p:spPr>
          <a:xfrm>
            <a:off x="5166149" y="72390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7051" dirty="0">
                <a:solidFill>
                  <a:srgbClr val="FF0000"/>
                </a:solidFill>
                <a:latin typeface="Livvic Bold Bold"/>
              </a:rPr>
              <a:t>Yêu </a:t>
            </a:r>
            <a:r>
              <a:rPr lang="vi-VN" sz="7051" dirty="0" err="1">
                <a:solidFill>
                  <a:srgbClr val="FF0000"/>
                </a:solidFill>
                <a:latin typeface="Livvic Bold Bold"/>
              </a:rPr>
              <a:t>cầu</a:t>
            </a:r>
            <a:r>
              <a:rPr lang="vi-VN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7051" dirty="0" err="1">
                <a:solidFill>
                  <a:srgbClr val="FF0000"/>
                </a:solidFill>
                <a:latin typeface="Livvic Bold Bold"/>
              </a:rPr>
              <a:t>cần</a:t>
            </a:r>
            <a:r>
              <a:rPr lang="vi-VN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7051" dirty="0" err="1">
                <a:solidFill>
                  <a:srgbClr val="FF0000"/>
                </a:solidFill>
                <a:latin typeface="Livvic Bold Bold"/>
              </a:rPr>
              <a:t>đạt</a:t>
            </a:r>
            <a:endParaRPr lang="en-US" sz="7051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4B9607B5-8800-467A-AEA2-CD6748850237}"/>
              </a:ext>
            </a:extLst>
          </p:cNvPr>
          <p:cNvSpPr txBox="1"/>
          <p:nvPr/>
        </p:nvSpPr>
        <p:spPr>
          <a:xfrm>
            <a:off x="1143000" y="3314700"/>
            <a:ext cx="16764000" cy="3038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Nhận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biết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được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cách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tạo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bằng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xé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dán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giấy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màu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.</a:t>
            </a:r>
          </a:p>
          <a:p>
            <a:pPr>
              <a:lnSpc>
                <a:spcPts val="5981"/>
              </a:lnSpc>
            </a:pP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Tạo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được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cá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bằng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cách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xé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dán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giấy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màu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.</a:t>
            </a:r>
          </a:p>
          <a:p>
            <a:pPr>
              <a:lnSpc>
                <a:spcPts val="5981"/>
              </a:lnSpc>
            </a:pP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Biết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được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giá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trị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của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sự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hợp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tác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trong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hoạt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động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sáng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tạo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mĩ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thuật</a:t>
            </a:r>
            <a:endParaRPr lang="en-US" sz="4984" dirty="0">
              <a:solidFill>
                <a:srgbClr val="002060"/>
              </a:solidFill>
              <a:latin typeface="Livvic Bold"/>
            </a:endParaRPr>
          </a:p>
        </p:txBody>
      </p:sp>
    </p:spTree>
    <p:extLst>
      <p:ext uri="{BB962C8B-B14F-4D97-AF65-F5344CB8AC3E}">
        <p14:creationId xmlns:p14="http://schemas.microsoft.com/office/powerpoint/2010/main" val="414182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ee download Gallery For gt Cute Animated Dolphins [3956x2468] for your  Desktop, Mobile &amp;amp; Tablet | Explore 67+ Cute Dolphin Wallpaper | Dolphin  Desktop Wallpaper, Dolphins Images Wallpaper, Dolphins HD Wallpaper">
            <a:extLst>
              <a:ext uri="{FF2B5EF4-FFF2-40B4-BE49-F238E27FC236}">
                <a16:creationId xmlns:a16="http://schemas.microsoft.com/office/drawing/2014/main" id="{26C00006-2FC8-4D6B-B5AE-83D9B32F0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6" y="0"/>
            <a:ext cx="18247364" cy="1026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n túi giấy 06 giá rẻ chất lượng: Cá thần tiên – loài cá đẹp nên lựa chọn  cho hồ cá cảnh">
            <a:extLst>
              <a:ext uri="{FF2B5EF4-FFF2-40B4-BE49-F238E27FC236}">
                <a16:creationId xmlns:a16="http://schemas.microsoft.com/office/drawing/2014/main" id="{E1A87CBA-1758-484A-950F-D5D295F45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42460"/>
            <a:ext cx="4800600" cy="3915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C7110B2-7B6D-4289-822E-F87D77D82BD4}"/>
              </a:ext>
            </a:extLst>
          </p:cNvPr>
          <p:cNvSpPr txBox="1"/>
          <p:nvPr/>
        </p:nvSpPr>
        <p:spPr>
          <a:xfrm>
            <a:off x="1752600" y="6896100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</a:rPr>
              <a:t>1. </a:t>
            </a:r>
            <a:r>
              <a:rPr lang="vi-VN" sz="3200" b="1" dirty="0" err="1">
                <a:solidFill>
                  <a:srgbClr val="C00000"/>
                </a:solidFill>
              </a:rPr>
              <a:t>Cá</a:t>
            </a:r>
            <a:r>
              <a:rPr lang="vi-VN" sz="3200" b="1" dirty="0">
                <a:solidFill>
                  <a:srgbClr val="C00000"/>
                </a:solidFill>
              </a:rPr>
              <a:t> </a:t>
            </a:r>
            <a:r>
              <a:rPr lang="vi-VN" sz="3200" b="1" dirty="0" err="1">
                <a:solidFill>
                  <a:srgbClr val="C00000"/>
                </a:solidFill>
              </a:rPr>
              <a:t>thần</a:t>
            </a:r>
            <a:r>
              <a:rPr lang="vi-VN" sz="3200" b="1" dirty="0">
                <a:solidFill>
                  <a:srgbClr val="C00000"/>
                </a:solidFill>
              </a:rPr>
              <a:t> tiên</a:t>
            </a:r>
            <a:endParaRPr lang="en-GB" sz="3200" b="1" dirty="0">
              <a:solidFill>
                <a:srgbClr val="C00000"/>
              </a:solidFill>
            </a:endParaRPr>
          </a:p>
        </p:txBody>
      </p:sp>
      <p:pic>
        <p:nvPicPr>
          <p:cNvPr id="1028" name="Picture 4" descr="Sản xuất và lai tạo cá cảnh">
            <a:extLst>
              <a:ext uri="{FF2B5EF4-FFF2-40B4-BE49-F238E27FC236}">
                <a16:creationId xmlns:a16="http://schemas.microsoft.com/office/drawing/2014/main" id="{49D6AEE2-95AC-46A4-8B3B-53D1794EC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8418" y="2489907"/>
            <a:ext cx="3956582" cy="3956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2434FC0-86BE-4844-AF9F-3BF80AB31556}"/>
              </a:ext>
            </a:extLst>
          </p:cNvPr>
          <p:cNvSpPr txBox="1"/>
          <p:nvPr/>
        </p:nvSpPr>
        <p:spPr>
          <a:xfrm>
            <a:off x="13792200" y="6896099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</a:rPr>
              <a:t>3. </a:t>
            </a:r>
            <a:r>
              <a:rPr lang="vi-VN" sz="3200" b="1" dirty="0" err="1">
                <a:solidFill>
                  <a:srgbClr val="C00000"/>
                </a:solidFill>
              </a:rPr>
              <a:t>Cá</a:t>
            </a:r>
            <a:r>
              <a:rPr lang="vi-VN" sz="3200" b="1" dirty="0">
                <a:solidFill>
                  <a:srgbClr val="C00000"/>
                </a:solidFill>
              </a:rPr>
              <a:t> </a:t>
            </a:r>
            <a:r>
              <a:rPr lang="vi-VN" sz="3200" b="1" dirty="0" err="1">
                <a:solidFill>
                  <a:srgbClr val="C00000"/>
                </a:solidFill>
              </a:rPr>
              <a:t>đĩa</a:t>
            </a:r>
            <a:endParaRPr lang="en-GB" sz="3200" b="1" dirty="0">
              <a:solidFill>
                <a:srgbClr val="C00000"/>
              </a:solidFill>
            </a:endParaRPr>
          </a:p>
        </p:txBody>
      </p:sp>
      <p:sp>
        <p:nvSpPr>
          <p:cNvPr id="3" name="AutoShape 6" descr="6 Con Cá Vàng To Lớn Nhất Trên Thế Giới - Được Ghi Nhận Cho Đến Nay">
            <a:extLst>
              <a:ext uri="{FF2B5EF4-FFF2-40B4-BE49-F238E27FC236}">
                <a16:creationId xmlns:a16="http://schemas.microsoft.com/office/drawing/2014/main" id="{1B4AA91B-5901-4BB9-AAE1-1BF43EA568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8" descr="Tả con cá vàng (6 mẫu) - Tập làm văn lớp 4, 5">
            <a:extLst>
              <a:ext uri="{FF2B5EF4-FFF2-40B4-BE49-F238E27FC236}">
                <a16:creationId xmlns:a16="http://schemas.microsoft.com/office/drawing/2014/main" id="{917BC20E-1DD3-46CC-9F98-EFF2DB3D99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4" name="Picture 10" descr="Cá vàng - Carassius auratus">
            <a:extLst>
              <a:ext uri="{FF2B5EF4-FFF2-40B4-BE49-F238E27FC236}">
                <a16:creationId xmlns:a16="http://schemas.microsoft.com/office/drawing/2014/main" id="{004C13B9-5C4F-4ADE-A7EC-63FC95E55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50" y="2512679"/>
            <a:ext cx="6063718" cy="3933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CF5DC51-C2D5-4034-8C71-DFEE46E6B98F}"/>
              </a:ext>
            </a:extLst>
          </p:cNvPr>
          <p:cNvSpPr txBox="1"/>
          <p:nvPr/>
        </p:nvSpPr>
        <p:spPr>
          <a:xfrm>
            <a:off x="8305800" y="6869317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</a:rPr>
              <a:t>2. </a:t>
            </a:r>
            <a:r>
              <a:rPr lang="vi-VN" sz="3200" b="1" dirty="0" err="1">
                <a:solidFill>
                  <a:srgbClr val="C00000"/>
                </a:solidFill>
              </a:rPr>
              <a:t>Cá</a:t>
            </a:r>
            <a:r>
              <a:rPr lang="vi-VN" sz="3200" b="1" dirty="0">
                <a:solidFill>
                  <a:srgbClr val="C00000"/>
                </a:solidFill>
              </a:rPr>
              <a:t> </a:t>
            </a:r>
            <a:r>
              <a:rPr lang="vi-VN" sz="3200" b="1" dirty="0" err="1">
                <a:solidFill>
                  <a:srgbClr val="C00000"/>
                </a:solidFill>
              </a:rPr>
              <a:t>vàng</a:t>
            </a:r>
            <a:endParaRPr lang="en-GB" sz="3200" b="1" dirty="0">
              <a:solidFill>
                <a:srgbClr val="C00000"/>
              </a:solidFill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11A94A55-8525-498F-8126-738539DD491F}"/>
              </a:ext>
            </a:extLst>
          </p:cNvPr>
          <p:cNvSpPr txBox="1"/>
          <p:nvPr/>
        </p:nvSpPr>
        <p:spPr>
          <a:xfrm>
            <a:off x="381000" y="92583"/>
            <a:ext cx="8746556" cy="1240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en-US" sz="8000" b="1" dirty="0">
                <a:solidFill>
                  <a:srgbClr val="FF0000"/>
                </a:solidFill>
                <a:latin typeface="Livvic Bold" panose="020B0604020202020204" charset="0"/>
              </a:rPr>
              <a:t>1. </a:t>
            </a:r>
            <a:r>
              <a:rPr lang="en-US" sz="8000" b="1" dirty="0" err="1">
                <a:solidFill>
                  <a:srgbClr val="FF0000"/>
                </a:solidFill>
                <a:latin typeface="Livvic Bold" panose="020B0604020202020204" charset="0"/>
              </a:rPr>
              <a:t>Khám</a:t>
            </a:r>
            <a:r>
              <a:rPr lang="en-US" sz="8000" b="1" dirty="0">
                <a:solidFill>
                  <a:srgbClr val="FF0000"/>
                </a:solidFill>
                <a:latin typeface="Livvic Bold" panose="020B060402020202020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Livvic Bold" panose="020B0604020202020204" charset="0"/>
              </a:rPr>
              <a:t>phá</a:t>
            </a:r>
            <a:endParaRPr lang="en-US" sz="8000" b="1" dirty="0">
              <a:solidFill>
                <a:srgbClr val="FF0000"/>
              </a:solidFill>
              <a:latin typeface="Livvic Bold" panose="020B060402020202020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0DB7EEF-AD72-4DF6-BA82-1DECD918523C}"/>
              </a:ext>
            </a:extLst>
          </p:cNvPr>
          <p:cNvSpPr txBox="1"/>
          <p:nvPr/>
        </p:nvSpPr>
        <p:spPr>
          <a:xfrm>
            <a:off x="4038600" y="8092976"/>
            <a:ext cx="11277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342900" indent="-342900">
              <a:buAutoNum type="arabicPeriod"/>
            </a:pP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nhau?</a:t>
            </a:r>
          </a:p>
          <a:p>
            <a:endParaRPr lang="en-GB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22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8A0ABC1-5FFE-45E5-960D-3C7B229E73B6}"/>
              </a:ext>
            </a:extLst>
          </p:cNvPr>
          <p:cNvSpPr txBox="1"/>
          <p:nvPr/>
        </p:nvSpPr>
        <p:spPr>
          <a:xfrm>
            <a:off x="11811000" y="190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A16B047-C2CF-442E-8587-6D4E2789D9D8}"/>
              </a:ext>
            </a:extLst>
          </p:cNvPr>
          <p:cNvSpPr txBox="1"/>
          <p:nvPr/>
        </p:nvSpPr>
        <p:spPr>
          <a:xfrm>
            <a:off x="4191000" y="8092976"/>
            <a:ext cx="960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GB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7C1E0C8B-F130-4746-A462-344ABE617D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13" t="8996" r="3605" b="6486"/>
          <a:stretch/>
        </p:blipFill>
        <p:spPr>
          <a:xfrm rot="10800000">
            <a:off x="3733800" y="375166"/>
            <a:ext cx="10480751" cy="7351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10773004"/>
      </p:ext>
    </p:extLst>
  </p:cSld>
  <p:clrMapOvr>
    <a:masterClrMapping/>
  </p:clrMapOvr>
  <p:transition spd="slow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697819" y="6233517"/>
            <a:ext cx="4983054" cy="38244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71600" y="-2171700"/>
            <a:ext cx="4381466" cy="38666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722400">
            <a:off x="14818126" y="549738"/>
            <a:ext cx="2148763" cy="179714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267200" y="447717"/>
            <a:ext cx="11201400" cy="982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vi-VN" sz="6000" dirty="0" err="1">
                <a:solidFill>
                  <a:srgbClr val="FF0000"/>
                </a:solidFill>
                <a:latin typeface="Livvic Bold Bold"/>
              </a:rPr>
              <a:t>Cách</a:t>
            </a:r>
            <a:r>
              <a:rPr lang="vi-VN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6000" dirty="0" err="1">
                <a:solidFill>
                  <a:srgbClr val="FF0000"/>
                </a:solidFill>
                <a:latin typeface="Livvic Bold Bold"/>
              </a:rPr>
              <a:t>thực</a:t>
            </a:r>
            <a:r>
              <a:rPr lang="vi-VN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6000" dirty="0" err="1">
                <a:solidFill>
                  <a:srgbClr val="FF0000"/>
                </a:solidFill>
                <a:latin typeface="Livvic Bold Bold"/>
              </a:rPr>
              <a:t>hiện</a:t>
            </a:r>
            <a:endParaRPr lang="en-US" sz="6000" dirty="0">
              <a:solidFill>
                <a:srgbClr val="FF0000"/>
              </a:solidFill>
              <a:latin typeface="Livvic Bold Bold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439C6AD4-25AA-4680-A790-83102C12038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683" t="14852" r="21160" b="42784"/>
          <a:stretch/>
        </p:blipFill>
        <p:spPr>
          <a:xfrm rot="10800000">
            <a:off x="12904862" y="2722045"/>
            <a:ext cx="4849739" cy="351217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B692CC53-D38B-4A7A-B215-8CE3B1FED3B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549" t="32426" r="20533" b="30753"/>
          <a:stretch/>
        </p:blipFill>
        <p:spPr>
          <a:xfrm rot="10800000">
            <a:off x="533400" y="2917996"/>
            <a:ext cx="5181600" cy="3316223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375D685E-BFED-4010-A625-E4DA611338A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667" t="17364" r="26803" b="42469"/>
          <a:stretch/>
        </p:blipFill>
        <p:spPr>
          <a:xfrm rot="10800000">
            <a:off x="6438900" y="2831627"/>
            <a:ext cx="5410200" cy="3492661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CFA00837-441E-4C47-80C9-1EBCE423B530}"/>
              </a:ext>
            </a:extLst>
          </p:cNvPr>
          <p:cNvSpPr txBox="1"/>
          <p:nvPr/>
        </p:nvSpPr>
        <p:spPr>
          <a:xfrm>
            <a:off x="1371600" y="72009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+mj-lt"/>
              </a:rPr>
              <a:t>1. </a:t>
            </a:r>
            <a:r>
              <a:rPr lang="vi-VN" sz="3600" b="1" dirty="0" err="1">
                <a:solidFill>
                  <a:srgbClr val="002060"/>
                </a:solidFill>
                <a:latin typeface="+mj-lt"/>
              </a:rPr>
              <a:t>Xé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+mj-lt"/>
              </a:rPr>
              <a:t>hình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 thân </a:t>
            </a:r>
            <a:r>
              <a:rPr lang="vi-VN" sz="3600" b="1" dirty="0" err="1">
                <a:solidFill>
                  <a:srgbClr val="002060"/>
                </a:solidFill>
                <a:latin typeface="+mj-lt"/>
              </a:rPr>
              <a:t>cá</a:t>
            </a:r>
            <a:endParaRPr lang="en-GB" sz="36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86B5EFF-D35E-4979-AEBB-FCDD43E3F121}"/>
              </a:ext>
            </a:extLst>
          </p:cNvPr>
          <p:cNvSpPr txBox="1"/>
          <p:nvPr/>
        </p:nvSpPr>
        <p:spPr>
          <a:xfrm>
            <a:off x="6781800" y="7048500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+mj-lt"/>
              </a:rPr>
              <a:t>2. </a:t>
            </a:r>
            <a:r>
              <a:rPr lang="vi-VN" sz="3600" b="1" dirty="0" err="1">
                <a:solidFill>
                  <a:srgbClr val="002060"/>
                </a:solidFill>
                <a:latin typeface="+mj-lt"/>
              </a:rPr>
              <a:t>Tận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+mj-lt"/>
              </a:rPr>
              <a:t>dụng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+mj-lt"/>
              </a:rPr>
              <a:t>giấy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+mj-lt"/>
              </a:rPr>
              <a:t>màu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+mj-lt"/>
              </a:rPr>
              <a:t>để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+mj-lt"/>
              </a:rPr>
              <a:t>làm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+mj-lt"/>
              </a:rPr>
              <a:t>mắt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, đuôi, vây,…</a:t>
            </a:r>
            <a:endParaRPr lang="en-GB" sz="36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AD67CF5B-F318-41B8-8EFD-AFC6D3B0FD20}"/>
              </a:ext>
            </a:extLst>
          </p:cNvPr>
          <p:cNvSpPr txBox="1"/>
          <p:nvPr/>
        </p:nvSpPr>
        <p:spPr>
          <a:xfrm>
            <a:off x="12954000" y="7048500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+mj-lt"/>
              </a:rPr>
              <a:t>3. </a:t>
            </a:r>
            <a:r>
              <a:rPr lang="vi-VN" sz="3600" b="1" dirty="0" err="1">
                <a:solidFill>
                  <a:srgbClr val="002060"/>
                </a:solidFill>
                <a:latin typeface="+mj-lt"/>
              </a:rPr>
              <a:t>Sắp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+mj-lt"/>
              </a:rPr>
              <a:t>xếp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+mj-lt"/>
              </a:rPr>
              <a:t>và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+mj-lt"/>
              </a:rPr>
              <a:t>dán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+mj-lt"/>
              </a:rPr>
              <a:t>thành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+mj-lt"/>
              </a:rPr>
              <a:t>hình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+mj-lt"/>
              </a:rPr>
              <a:t>cá</a:t>
            </a:r>
            <a:endParaRPr lang="en-GB" sz="36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FD65E0C4-7187-4686-9880-687B0FFFB8DA}"/>
              </a:ext>
            </a:extLst>
          </p:cNvPr>
          <p:cNvSpPr txBox="1"/>
          <p:nvPr/>
        </p:nvSpPr>
        <p:spPr>
          <a:xfrm>
            <a:off x="1447800" y="8973040"/>
            <a:ext cx="15544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+mj-lt"/>
              </a:rPr>
              <a:t>Lưu ý: </a:t>
            </a:r>
            <a:r>
              <a:rPr lang="vi-VN" sz="3600" b="1" i="1" dirty="0" err="1">
                <a:solidFill>
                  <a:srgbClr val="002060"/>
                </a:solidFill>
                <a:latin typeface="+mj-lt"/>
              </a:rPr>
              <a:t>Có</a:t>
            </a:r>
            <a:r>
              <a:rPr lang="vi-VN" sz="36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i="1" dirty="0" err="1">
                <a:solidFill>
                  <a:srgbClr val="002060"/>
                </a:solidFill>
                <a:latin typeface="+mj-lt"/>
              </a:rPr>
              <a:t>thể</a:t>
            </a:r>
            <a:r>
              <a:rPr lang="vi-VN" sz="36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i="1" dirty="0" err="1">
                <a:solidFill>
                  <a:srgbClr val="002060"/>
                </a:solidFill>
                <a:latin typeface="+mj-lt"/>
              </a:rPr>
              <a:t>dùng</a:t>
            </a:r>
            <a:r>
              <a:rPr lang="vi-VN" sz="36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i="1" dirty="0" err="1">
                <a:solidFill>
                  <a:srgbClr val="002060"/>
                </a:solidFill>
                <a:latin typeface="+mj-lt"/>
              </a:rPr>
              <a:t>tạp</a:t>
            </a:r>
            <a:r>
              <a:rPr lang="vi-VN" sz="36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i="1" dirty="0" err="1">
                <a:solidFill>
                  <a:srgbClr val="002060"/>
                </a:solidFill>
                <a:latin typeface="+mj-lt"/>
              </a:rPr>
              <a:t>chí</a:t>
            </a:r>
            <a:r>
              <a:rPr lang="vi-VN" sz="36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i="1" dirty="0" err="1">
                <a:solidFill>
                  <a:srgbClr val="002060"/>
                </a:solidFill>
                <a:latin typeface="+mj-lt"/>
              </a:rPr>
              <a:t>cũ</a:t>
            </a:r>
            <a:r>
              <a:rPr lang="vi-VN" sz="36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i="1" dirty="0" err="1">
                <a:solidFill>
                  <a:srgbClr val="002060"/>
                </a:solidFill>
                <a:latin typeface="+mj-lt"/>
              </a:rPr>
              <a:t>và</a:t>
            </a:r>
            <a:r>
              <a:rPr lang="vi-VN" sz="36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i="1" dirty="0" err="1">
                <a:solidFill>
                  <a:srgbClr val="002060"/>
                </a:solidFill>
                <a:latin typeface="+mj-lt"/>
              </a:rPr>
              <a:t>giấy</a:t>
            </a:r>
            <a:r>
              <a:rPr lang="vi-VN" sz="36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i="1" dirty="0" err="1">
                <a:solidFill>
                  <a:srgbClr val="002060"/>
                </a:solidFill>
                <a:latin typeface="+mj-lt"/>
              </a:rPr>
              <a:t>màu</a:t>
            </a:r>
            <a:r>
              <a:rPr lang="vi-VN" sz="36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i="1" dirty="0" err="1">
                <a:solidFill>
                  <a:srgbClr val="002060"/>
                </a:solidFill>
                <a:latin typeface="+mj-lt"/>
              </a:rPr>
              <a:t>vụn</a:t>
            </a:r>
            <a:r>
              <a:rPr lang="vi-VN" sz="36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i="1" dirty="0" err="1">
                <a:solidFill>
                  <a:srgbClr val="002060"/>
                </a:solidFill>
                <a:latin typeface="+mj-lt"/>
              </a:rPr>
              <a:t>làm</a:t>
            </a:r>
            <a:r>
              <a:rPr lang="vi-VN" sz="3600" b="1" i="1" dirty="0">
                <a:solidFill>
                  <a:srgbClr val="002060"/>
                </a:solidFill>
                <a:latin typeface="+mj-lt"/>
              </a:rPr>
              <a:t> vây, đuôi, </a:t>
            </a:r>
            <a:r>
              <a:rPr lang="vi-VN" sz="3600" b="1" i="1" dirty="0" err="1">
                <a:solidFill>
                  <a:srgbClr val="002060"/>
                </a:solidFill>
                <a:latin typeface="+mj-lt"/>
              </a:rPr>
              <a:t>mắt</a:t>
            </a:r>
            <a:r>
              <a:rPr lang="vi-VN" sz="36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i="1" dirty="0" err="1">
                <a:solidFill>
                  <a:srgbClr val="002060"/>
                </a:solidFill>
                <a:latin typeface="+mj-lt"/>
              </a:rPr>
              <a:t>và</a:t>
            </a:r>
            <a:r>
              <a:rPr lang="vi-VN" sz="3600" b="1" i="1" dirty="0">
                <a:solidFill>
                  <a:srgbClr val="002060"/>
                </a:solidFill>
                <a:latin typeface="+mj-lt"/>
              </a:rPr>
              <a:t> trang </a:t>
            </a:r>
            <a:r>
              <a:rPr lang="vi-VN" sz="3600" b="1" i="1" dirty="0" err="1">
                <a:solidFill>
                  <a:srgbClr val="002060"/>
                </a:solidFill>
                <a:latin typeface="+mj-lt"/>
              </a:rPr>
              <a:t>trí</a:t>
            </a:r>
            <a:r>
              <a:rPr lang="vi-VN" sz="36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b="1" i="1" dirty="0" err="1">
                <a:solidFill>
                  <a:srgbClr val="002060"/>
                </a:solidFill>
                <a:latin typeface="+mj-lt"/>
              </a:rPr>
              <a:t>cá</a:t>
            </a:r>
            <a:endParaRPr lang="en-GB" sz="3600" b="1" i="1" dirty="0">
              <a:solidFill>
                <a:srgbClr val="00206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159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3.7037E-6 L -3.33333E-6 -0.07206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B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792774">
            <a:off x="-382682" y="328177"/>
            <a:ext cx="3335618" cy="40067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26318" y="7429500"/>
            <a:ext cx="3358706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953229">
            <a:off x="15588015" y="4550680"/>
            <a:ext cx="3991806" cy="33645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05200" y="448241"/>
            <a:ext cx="7315200" cy="20615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70774" y="2451606"/>
            <a:ext cx="17667147" cy="69122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25332">
            <a:off x="12866909" y="129945"/>
            <a:ext cx="4341158" cy="37116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823063">
            <a:off x="-173954" y="7950105"/>
            <a:ext cx="6363596" cy="272839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288041" y="957090"/>
            <a:ext cx="4617959" cy="997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59"/>
              </a:lnSpc>
              <a:spcBef>
                <a:spcPct val="0"/>
              </a:spcBef>
            </a:pPr>
            <a:r>
              <a:rPr lang="en-US" sz="6799" dirty="0">
                <a:solidFill>
                  <a:srgbClr val="FF0000"/>
                </a:solidFill>
                <a:latin typeface="Livvic Bold Bold"/>
              </a:rPr>
              <a:t>GHI NHỚ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50A9D3F0-5CE3-4C78-B91B-764CE95EAEB7}"/>
              </a:ext>
            </a:extLst>
          </p:cNvPr>
          <p:cNvSpPr txBox="1"/>
          <p:nvPr/>
        </p:nvSpPr>
        <p:spPr>
          <a:xfrm>
            <a:off x="3352800" y="5099420"/>
            <a:ext cx="11201400" cy="149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Có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thể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tạo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cá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bằng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cách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xé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dán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giấy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màu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.  </a:t>
            </a:r>
            <a:endParaRPr lang="en-US" sz="4984" dirty="0">
              <a:solidFill>
                <a:srgbClr val="002060"/>
              </a:solidFill>
              <a:latin typeface="Livvic Bold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10391" y="2003387"/>
            <a:ext cx="4983054" cy="38244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114090" y="3517097"/>
            <a:ext cx="5923450" cy="566429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7894" y="-904622"/>
            <a:ext cx="4381466" cy="38666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66644">
            <a:off x="4533109" y="6393097"/>
            <a:ext cx="3030829" cy="39425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60881">
            <a:off x="14819565" y="1880271"/>
            <a:ext cx="2148763" cy="179714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696200" y="3637016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>
                <a:solidFill>
                  <a:srgbClr val="FF0000"/>
                </a:solidFill>
                <a:latin typeface="Livvic Bold Bold"/>
              </a:rPr>
              <a:t>3.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Luyện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tập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–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Sáng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tạo</a:t>
            </a:r>
            <a:endParaRPr lang="en-US" sz="60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322045" y="5168179"/>
            <a:ext cx="8594355" cy="2268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984" dirty="0">
                <a:solidFill>
                  <a:srgbClr val="002060"/>
                </a:solidFill>
                <a:latin typeface="Livvic Bold"/>
              </a:rPr>
              <a:t>Em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hãy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tạo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những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chú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cá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bằng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cách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xé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dán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giấy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màu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theo ý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thích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.</a:t>
            </a:r>
            <a:endParaRPr lang="en-US" sz="4984" dirty="0">
              <a:solidFill>
                <a:srgbClr val="002060"/>
              </a:solidFill>
              <a:latin typeface="Livvic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8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8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8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8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350"/>
                            </p:stCondLst>
                            <p:childTnLst>
                              <p:par>
                                <p:cTn id="43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ình nền PowerPoint đẹp về Y tế và Động vật - Hedieuhanh.Com">
            <a:extLst>
              <a:ext uri="{FF2B5EF4-FFF2-40B4-BE49-F238E27FC236}">
                <a16:creationId xmlns:a16="http://schemas.microsoft.com/office/drawing/2014/main" id="{AA2195C4-E112-4C99-9EF7-F27A15D30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434" y="0"/>
            <a:ext cx="18448867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1499AC47-16D2-4208-B05D-0462138C17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358" t="50146" r="5441" b="9038"/>
          <a:stretch/>
        </p:blipFill>
        <p:spPr>
          <a:xfrm rot="16200000">
            <a:off x="1257302" y="1625593"/>
            <a:ext cx="2895598" cy="2667002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DF678B74-72B8-4A0E-BE2C-095A7614D9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13" t="3499" r="44560" b="42857"/>
          <a:stretch/>
        </p:blipFill>
        <p:spPr>
          <a:xfrm rot="16200000">
            <a:off x="6929927" y="1206493"/>
            <a:ext cx="2819400" cy="3505199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C9BBBC50-4EF8-49CB-AC16-6ED050217D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693" t="3498" r="23591" b="47522"/>
          <a:stretch/>
        </p:blipFill>
        <p:spPr>
          <a:xfrm rot="16200000">
            <a:off x="13491223" y="749621"/>
            <a:ext cx="2819402" cy="4554417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A1B839C3-18F1-466D-91B4-446CE7CFFE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86" t="58309" r="38444"/>
          <a:stretch/>
        </p:blipFill>
        <p:spPr>
          <a:xfrm rot="16200000">
            <a:off x="1095375" y="5906556"/>
            <a:ext cx="3276601" cy="2724151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CEB087E0-D772-4EC6-A19A-53ED7BFB17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41" t="36151" r="76013" b="17202"/>
          <a:stretch/>
        </p:blipFill>
        <p:spPr>
          <a:xfrm rot="16200000">
            <a:off x="6660090" y="4213181"/>
            <a:ext cx="3204640" cy="6038941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FE996B46-8AFE-4768-8EB5-E5435B7831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284" t="6997" r="2621" b="48688"/>
          <a:stretch/>
        </p:blipFill>
        <p:spPr>
          <a:xfrm rot="16200000">
            <a:off x="13237265" y="4894105"/>
            <a:ext cx="2971802" cy="490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408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3.4|3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967</TotalTime>
  <Words>299</Words>
  <Application>Microsoft Office PowerPoint</Application>
  <PresentationFormat>Custom</PresentationFormat>
  <Paragraphs>34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Stadio Now Text</vt:lpstr>
      <vt:lpstr>Times New Roman</vt:lpstr>
      <vt:lpstr>Livvic Bold</vt:lpstr>
      <vt:lpstr>Livvic Bold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Những chú cá đáng yêu T1</dc:title>
  <dc:creator>Truong Thu Huyen</dc:creator>
  <cp:lastModifiedBy>Admin</cp:lastModifiedBy>
  <cp:revision>191</cp:revision>
  <dcterms:created xsi:type="dcterms:W3CDTF">2006-08-16T00:00:00Z</dcterms:created>
  <dcterms:modified xsi:type="dcterms:W3CDTF">2022-11-07T14:24:50Z</dcterms:modified>
  <dc:identifier>DAEwasUvSSg</dc:identifier>
</cp:coreProperties>
</file>